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52" r:id="rId3"/>
    <p:sldId id="357" r:id="rId4"/>
    <p:sldId id="354" r:id="rId5"/>
    <p:sldId id="356" r:id="rId6"/>
    <p:sldId id="358" r:id="rId7"/>
    <p:sldId id="3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40"/>
    <p:restoredTop sz="85370"/>
  </p:normalViewPr>
  <p:slideViewPr>
    <p:cSldViewPr snapToGrid="0" snapToObjects="1">
      <p:cViewPr varScale="1">
        <p:scale>
          <a:sx n="83" d="100"/>
          <a:sy n="83" d="100"/>
        </p:scale>
        <p:origin x="200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D1F4-2FAF-884A-8FD1-E97AE9CBF8FA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4E560-F360-8440-B4C5-80639C2C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51729" y="1815299"/>
            <a:ext cx="6180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</a:rPr>
              <a:t>Adv. Biopharmaceutics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08928" y="3777650"/>
            <a:ext cx="4641079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Dr. Mohammed Sabbar</a:t>
            </a:r>
          </a:p>
          <a:p>
            <a:pPr algn="ctr"/>
            <a:r>
              <a:rPr lang="en-US" dirty="0"/>
              <a:t>College Of Pharmacy - </a:t>
            </a:r>
            <a:r>
              <a:rPr lang="en-US" dirty="0" err="1"/>
              <a:t>Basrah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Oct.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587" y="5470305"/>
            <a:ext cx="447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</a:rPr>
              <a:t>bit.do</a:t>
            </a:r>
            <a:r>
              <a:rPr lang="en-US" sz="2800" b="1" dirty="0">
                <a:solidFill>
                  <a:srgbClr val="FF0000"/>
                </a:solidFill>
              </a:rPr>
              <a:t>/ex2aD</a:t>
            </a:r>
          </a:p>
        </p:txBody>
      </p:sp>
      <p:pic>
        <p:nvPicPr>
          <p:cNvPr id="1026" name="Picture 2" descr="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7" y="4548022"/>
            <a:ext cx="1844566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315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RATE-LIMITING STEPS IN DRUG ABSORPTION </a:t>
            </a:r>
            <a:r>
              <a:rPr lang="en-US" sz="2800" b="1" dirty="0" smtClean="0"/>
              <a:t>of IMMEDIATE RELEASE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3" y="109826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Dissolution-Poor soluble drugs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Disintegration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4116" y="1683911"/>
            <a:ext cx="4004337" cy="41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315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RATE-LIMITING STEPS IN DRUG ABSORPTION </a:t>
            </a:r>
            <a:r>
              <a:rPr lang="en-US" sz="2800" b="1" dirty="0" smtClean="0"/>
              <a:t>of IMMEDIATE RELEASE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3" y="109826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Dissolution-Poor soluble drugs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Disintegration (ICH </a:t>
            </a:r>
            <a:r>
              <a:rPr lang="en-US" sz="2400" dirty="0"/>
              <a:t>Q6A guidelines are </a:t>
            </a:r>
            <a:r>
              <a:rPr lang="en-US" sz="2400" dirty="0" smtClean="0"/>
              <a:t>met) </a:t>
            </a:r>
          </a:p>
          <a:p>
            <a:pPr marL="514350" indent="-514350">
              <a:buAutoNum type="arabicParenBoth"/>
            </a:pPr>
            <a:r>
              <a:rPr lang="en-US" sz="2400" dirty="0" smtClean="0"/>
              <a:t>The </a:t>
            </a:r>
            <a:r>
              <a:rPr lang="en-US" sz="2400" dirty="0"/>
              <a:t>product under consideration is rapidly dissolving (dissolution &gt;80% in 15 minutes at pH 1.2, 4.0, and 6.8); </a:t>
            </a:r>
            <a:endParaRPr lang="en-US" sz="2400" dirty="0" smtClean="0"/>
          </a:p>
          <a:p>
            <a:pPr marL="514350" indent="-514350">
              <a:buAutoNum type="arabicParenBoth"/>
            </a:pPr>
            <a:r>
              <a:rPr lang="en-US" sz="2400" dirty="0"/>
              <a:t>(2) the drug product contains drugs that are highly soluble throughout the physiological range (dose/solubility volume &lt;250 mL from pH 1.2 to 6.8); </a:t>
            </a:r>
            <a:endParaRPr lang="en-US" sz="2400" dirty="0" smtClean="0"/>
          </a:p>
          <a:p>
            <a:pPr marL="514350" indent="-514350">
              <a:buAutoNum type="arabicParenBoth"/>
            </a:pPr>
            <a:r>
              <a:rPr lang="en-US" sz="2400" dirty="0"/>
              <a:t>(3) a relationship to dissolution has been established or when disintegration is shown to be more discriminating than dissolution and dissolution characteristics do not change on stability.</a:t>
            </a:r>
          </a:p>
          <a:p>
            <a:pPr marL="514350" indent="-514350">
              <a:buAutoNum type="arabicParenBoth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5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charset="2"/>
              <a:buChar char="v"/>
            </a:pPr>
            <a:r>
              <a:rPr lang="en-US" b="1" dirty="0"/>
              <a:t>Dissolution and Solubility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49" y="1831669"/>
            <a:ext cx="4220560" cy="42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Dissolution and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Noyes and Whitney (1897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 err="1"/>
              <a:t>dC</a:t>
            </a:r>
            <a:r>
              <a:rPr lang="en-US" dirty="0"/>
              <a:t>/</a:t>
            </a:r>
            <a:r>
              <a:rPr lang="en-US" i="1" dirty="0" err="1"/>
              <a:t>dt</a:t>
            </a:r>
            <a:r>
              <a:rPr lang="en-US" i="1" dirty="0"/>
              <a:t> </a:t>
            </a:r>
            <a:r>
              <a:rPr lang="en-US" dirty="0"/>
              <a:t>= rate of drug dissolution at time </a:t>
            </a:r>
            <a:r>
              <a:rPr lang="en-US" i="1" dirty="0"/>
              <a:t>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smtClean="0"/>
              <a:t>D </a:t>
            </a:r>
            <a:r>
              <a:rPr lang="en-US" dirty="0"/>
              <a:t>= diffusion rate constant, </a:t>
            </a:r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dirty="0"/>
              <a:t>= surface area of the particle, </a:t>
            </a:r>
            <a:endParaRPr lang="en-US" dirty="0" smtClean="0"/>
          </a:p>
          <a:p>
            <a:r>
              <a:rPr lang="en-US" i="1" dirty="0" smtClean="0"/>
              <a:t>C</a:t>
            </a:r>
            <a:r>
              <a:rPr lang="en-US" dirty="0" smtClean="0"/>
              <a:t>s </a:t>
            </a:r>
            <a:r>
              <a:rPr lang="en-US" dirty="0"/>
              <a:t>= concentration of drug (equal to solubility of drug) in the stagnant layer, </a:t>
            </a:r>
            <a:endParaRPr lang="en-US" dirty="0" smtClean="0"/>
          </a:p>
          <a:p>
            <a:r>
              <a:rPr lang="en-US" i="1" dirty="0" smtClean="0"/>
              <a:t>C </a:t>
            </a:r>
            <a:r>
              <a:rPr lang="en-US" dirty="0"/>
              <a:t>= concentration of drug in the bulk solvent,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i="1" dirty="0"/>
              <a:t>h </a:t>
            </a:r>
            <a:r>
              <a:rPr lang="en-US" dirty="0"/>
              <a:t>= thickness of the stagnant layer.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796" y="2297518"/>
            <a:ext cx="3968312" cy="13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-268014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/>
              <a:t>PHYSICOCHEMICAL PROPERTIES OF THE DRUG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3" y="874987"/>
            <a:ext cx="8229600" cy="57039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65784"/>
            <a:ext cx="9144000" cy="45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College of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Presentation9</Template>
  <TotalTime>3367</TotalTime>
  <Words>213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ＭＳ Ｐゴシック</vt:lpstr>
      <vt:lpstr>Wingdings</vt:lpstr>
      <vt:lpstr>Arial</vt:lpstr>
      <vt:lpstr>College of pharmacy</vt:lpstr>
      <vt:lpstr>PowerPoint Presentation</vt:lpstr>
      <vt:lpstr>RATE-LIMITING STEPS IN DRUG ABSORPTION of IMMEDIATE RELEASE</vt:lpstr>
      <vt:lpstr>RATE-LIMITING STEPS IN DRUG ABSORPTION of IMMEDIATE RELEASE</vt:lpstr>
      <vt:lpstr>Dissolution and Solubility</vt:lpstr>
      <vt:lpstr>Dissolution and Solubility</vt:lpstr>
      <vt:lpstr>PHYSICOCHEMICAL PROPERTIES OF THE DRUG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Dr. Mohammed Sabbar</cp:lastModifiedBy>
  <cp:revision>56</cp:revision>
  <dcterms:created xsi:type="dcterms:W3CDTF">2016-10-04T16:54:09Z</dcterms:created>
  <dcterms:modified xsi:type="dcterms:W3CDTF">2018-12-28T20:47:31Z</dcterms:modified>
</cp:coreProperties>
</file>